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2"/>
  </p:sldMasterIdLst>
  <p:notesMasterIdLst>
    <p:notesMasterId r:id="rId26"/>
  </p:notesMasterIdLst>
  <p:sldIdLst>
    <p:sldId id="258" r:id="rId3"/>
    <p:sldId id="259" r:id="rId4"/>
    <p:sldId id="541" r:id="rId5"/>
    <p:sldId id="266" r:id="rId6"/>
    <p:sldId id="272" r:id="rId7"/>
    <p:sldId id="522" r:id="rId8"/>
    <p:sldId id="531" r:id="rId9"/>
    <p:sldId id="270" r:id="rId10"/>
    <p:sldId id="271" r:id="rId11"/>
    <p:sldId id="537" r:id="rId12"/>
    <p:sldId id="273" r:id="rId13"/>
    <p:sldId id="281" r:id="rId14"/>
    <p:sldId id="285" r:id="rId15"/>
    <p:sldId id="261" r:id="rId16"/>
    <p:sldId id="256" r:id="rId17"/>
    <p:sldId id="257" r:id="rId18"/>
    <p:sldId id="538" r:id="rId19"/>
    <p:sldId id="542" r:id="rId20"/>
    <p:sldId id="539" r:id="rId21"/>
    <p:sldId id="540" r:id="rId22"/>
    <p:sldId id="267" r:id="rId23"/>
    <p:sldId id="269" r:id="rId24"/>
    <p:sldId id="26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1" autoAdjust="0"/>
    <p:restoredTop sz="85696" autoAdjust="0"/>
  </p:normalViewPr>
  <p:slideViewPr>
    <p:cSldViewPr snapToGrid="0">
      <p:cViewPr varScale="1">
        <p:scale>
          <a:sx n="94" d="100"/>
          <a:sy n="94" d="100"/>
        </p:scale>
        <p:origin x="86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6/14/2020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913825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4196457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6/14/2020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058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6/14/2020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96933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6/14/2020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789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6/14/2020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04506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85766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6/14/2020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4751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80674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6/14/2020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62413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6/14/2020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910852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6/14/2020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761951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6/14/2020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963246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6919454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6/14/2020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41965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32113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6/14/2020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93389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6/14/2020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121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6/14/2020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51415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6/14/2020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82340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6/14/2020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8987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70054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6/14/2020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15015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6/14/2020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570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6/14/2020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255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6/14/2020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22106448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BC736F-FD1E-4980-876D-E5C38773936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98EE46-797C-45B8-8337-491B94E058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83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915B512-930A-40F0-82A6-4895B71A95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396" y="0"/>
            <a:ext cx="6909991" cy="6858000"/>
          </a:xfrm>
          <a:prstGeom prst="rect">
            <a:avLst/>
          </a:prstGeom>
          <a:blipFill dpi="0" rotWithShape="1">
            <a:blip r:embed="rId2">
              <a:duotone>
                <a:schemeClr val="accent1">
                  <a:shade val="45000"/>
                  <a:satMod val="135000"/>
                </a:schemeClr>
                <a:prstClr val="white"/>
              </a:duotone>
            </a:blip>
            <a:srcRect/>
            <a:tile tx="6350" ty="-10160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cxnSp>
        <p:nvCxnSpPr>
          <p:cNvPr id="15" name="Straight Connector 14">
            <a:extLst>
              <a:ext uri="{FF2B5EF4-FFF2-40B4-BE49-F238E27FC236}">
                <a16:creationId xmlns:a16="http://schemas.microsoft.com/office/drawing/2014/main" id="{4E4CA735-62CB-4665-AA7D-4A259E3F7CE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9130" y="4156010"/>
            <a:ext cx="356616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34501" y="640080"/>
            <a:ext cx="4019429" cy="3339348"/>
          </a:xfrm>
        </p:spPr>
        <p:txBody>
          <a:bodyPr anchor="b">
            <a:normAutofit/>
          </a:bodyPr>
          <a:lstStyle/>
          <a:p>
            <a:r>
              <a:rPr lang="en-US" sz="4400">
                <a:solidFill>
                  <a:srgbClr val="FFFFFF"/>
                </a:solidFill>
              </a:rPr>
              <a:t>Anomaly detection</a:t>
            </a:r>
          </a:p>
        </p:txBody>
      </p:sp>
      <p:sp>
        <p:nvSpPr>
          <p:cNvPr id="3" name="Content Placeholder 2"/>
          <p:cNvSpPr>
            <a:spLocks noGrp="1"/>
          </p:cNvSpPr>
          <p:nvPr>
            <p:ph type="subTitle" idx="1"/>
          </p:nvPr>
        </p:nvSpPr>
        <p:spPr>
          <a:xfrm>
            <a:off x="638921" y="4315017"/>
            <a:ext cx="4015009" cy="1893939"/>
          </a:xfrm>
        </p:spPr>
        <p:txBody>
          <a:bodyPr anchor="t">
            <a:normAutofit/>
          </a:bodyPr>
          <a:lstStyle/>
          <a:p>
            <a:pPr algn="r"/>
            <a:endParaRPr sz="1600">
              <a:solidFill>
                <a:srgbClr val="FFFFFF"/>
              </a:solidFill>
            </a:endParaRPr>
          </a:p>
        </p:txBody>
      </p:sp>
    </p:spTree>
    <p:extLst>
      <p:ext uri="{BB962C8B-B14F-4D97-AF65-F5344CB8AC3E}">
        <p14:creationId xmlns:p14="http://schemas.microsoft.com/office/powerpoint/2010/main" val="3015511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5255" name="Rectangle 7">
            <a:extLst>
              <a:ext uri="{FF2B5EF4-FFF2-40B4-BE49-F238E27FC236}">
                <a16:creationId xmlns:a16="http://schemas.microsoft.com/office/drawing/2014/main" id="{20956252-8F58-4390-ADDF-B1E84D5DDC5F}"/>
              </a:ext>
            </a:extLst>
          </p:cNvPr>
          <p:cNvSpPr>
            <a:spLocks noGrp="1" noChangeArrowheads="1"/>
          </p:cNvSpPr>
          <p:nvPr>
            <p:ph type="title"/>
          </p:nvPr>
        </p:nvSpPr>
        <p:spPr/>
        <p:txBody>
          <a:bodyPr/>
          <a:lstStyle/>
          <a:p>
            <a:r>
              <a:rPr lang="en-US" altLang="en-US"/>
              <a:t>Limitations of Statistical Approaches </a:t>
            </a:r>
          </a:p>
        </p:txBody>
      </p:sp>
      <p:sp>
        <p:nvSpPr>
          <p:cNvPr id="1845256" name="Rectangle 8">
            <a:extLst>
              <a:ext uri="{FF2B5EF4-FFF2-40B4-BE49-F238E27FC236}">
                <a16:creationId xmlns:a16="http://schemas.microsoft.com/office/drawing/2014/main" id="{F490091E-0AA6-4B5C-B9F0-C9033C6ECF5C}"/>
              </a:ext>
            </a:extLst>
          </p:cNvPr>
          <p:cNvSpPr>
            <a:spLocks noGrp="1" noChangeArrowheads="1"/>
          </p:cNvSpPr>
          <p:nvPr>
            <p:ph type="body" idx="1"/>
          </p:nvPr>
        </p:nvSpPr>
        <p:spPr/>
        <p:txBody>
          <a:bodyPr/>
          <a:lstStyle/>
          <a:p>
            <a:r>
              <a:rPr lang="en-US" altLang="en-US"/>
              <a:t>Most of the tests are for a single attribute</a:t>
            </a:r>
          </a:p>
          <a:p>
            <a:pPr lvl="3"/>
            <a:endParaRPr lang="en-US" altLang="en-US"/>
          </a:p>
          <a:p>
            <a:r>
              <a:rPr lang="en-US" altLang="en-US"/>
              <a:t>In many cases, data distribution may not be known</a:t>
            </a:r>
          </a:p>
          <a:p>
            <a:pPr lvl="3"/>
            <a:endParaRPr lang="en-US" altLang="en-US"/>
          </a:p>
          <a:p>
            <a:r>
              <a:rPr lang="en-US" altLang="en-US"/>
              <a:t>For high dimensional data, it may be difficult to estimate the true distribution</a:t>
            </a:r>
          </a:p>
        </p:txBody>
      </p:sp>
    </p:spTree>
  </p:cSld>
  <p:clrMapOvr>
    <a:masterClrMapping/>
  </p:clrMapOvr>
  <p:transition>
    <p:strips dir="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B9B56-07CF-4340-A676-DBE0B91FFB3A}"/>
              </a:ext>
            </a:extLst>
          </p:cNvPr>
          <p:cNvSpPr>
            <a:spLocks noGrp="1"/>
          </p:cNvSpPr>
          <p:nvPr>
            <p:ph type="title"/>
          </p:nvPr>
        </p:nvSpPr>
        <p:spPr/>
        <p:txBody>
          <a:bodyPr/>
          <a:lstStyle/>
          <a:p>
            <a:r>
              <a:rPr lang="en-IN" dirty="0"/>
              <a:t>Other Techniques</a:t>
            </a:r>
          </a:p>
        </p:txBody>
      </p:sp>
      <p:sp>
        <p:nvSpPr>
          <p:cNvPr id="3" name="Content Placeholder 2">
            <a:extLst>
              <a:ext uri="{FF2B5EF4-FFF2-40B4-BE49-F238E27FC236}">
                <a16:creationId xmlns:a16="http://schemas.microsoft.com/office/drawing/2014/main" id="{02A082D0-F3CA-42E0-8566-8C4C3C97FE47}"/>
              </a:ext>
            </a:extLst>
          </p:cNvPr>
          <p:cNvSpPr>
            <a:spLocks noGrp="1"/>
          </p:cNvSpPr>
          <p:nvPr>
            <p:ph idx="1"/>
          </p:nvPr>
        </p:nvSpPr>
        <p:spPr/>
        <p:txBody>
          <a:bodyPr/>
          <a:lstStyle/>
          <a:p>
            <a:pPr>
              <a:buFont typeface="Courier New" panose="02070309020205020404" pitchFamily="49" charset="0"/>
              <a:buChar char="o"/>
            </a:pPr>
            <a:r>
              <a:rPr lang="en-IN" dirty="0"/>
              <a:t>One Class SVM</a:t>
            </a:r>
          </a:p>
          <a:p>
            <a:pPr>
              <a:buFont typeface="Courier New" panose="02070309020205020404" pitchFamily="49" charset="0"/>
              <a:buChar char="o"/>
            </a:pPr>
            <a:r>
              <a:rPr lang="en-IN" dirty="0"/>
              <a:t>Robust Covariance</a:t>
            </a:r>
          </a:p>
          <a:p>
            <a:pPr>
              <a:buFont typeface="Courier New" panose="02070309020205020404" pitchFamily="49" charset="0"/>
              <a:buChar char="o"/>
            </a:pPr>
            <a:r>
              <a:rPr lang="en-IN" dirty="0"/>
              <a:t>Isolation Forest</a:t>
            </a:r>
          </a:p>
          <a:p>
            <a:pPr>
              <a:buFont typeface="Courier New" panose="02070309020205020404" pitchFamily="49" charset="0"/>
              <a:buChar char="o"/>
            </a:pPr>
            <a:r>
              <a:rPr lang="en-IN" dirty="0"/>
              <a:t>Local Outlier Factor</a:t>
            </a:r>
          </a:p>
          <a:p>
            <a:pPr>
              <a:buFont typeface="Courier New" panose="02070309020205020404" pitchFamily="49" charset="0"/>
              <a:buChar char="o"/>
            </a:pPr>
            <a:endParaRPr lang="en-IN" dirty="0"/>
          </a:p>
        </p:txBody>
      </p:sp>
    </p:spTree>
    <p:extLst>
      <p:ext uri="{BB962C8B-B14F-4D97-AF65-F5344CB8AC3E}">
        <p14:creationId xmlns:p14="http://schemas.microsoft.com/office/powerpoint/2010/main" val="1812360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3260E670-F899-41C7-9ADC-B8C1AE235AEF}"/>
              </a:ext>
            </a:extLst>
          </p:cNvPr>
          <p:cNvSpPr>
            <a:spLocks noGrp="1" noChangeArrowheads="1"/>
          </p:cNvSpPr>
          <p:nvPr>
            <p:ph type="title"/>
          </p:nvPr>
        </p:nvSpPr>
        <p:spPr/>
        <p:txBody>
          <a:bodyPr/>
          <a:lstStyle/>
          <a:p>
            <a:r>
              <a:rPr lang="en-US" altLang="zh-CN">
                <a:ea typeface="宋体" panose="02010600030101010101" pitchFamily="2" charset="-122"/>
              </a:rPr>
              <a:t>SVM (Support Vector Machine)</a:t>
            </a:r>
          </a:p>
        </p:txBody>
      </p:sp>
      <p:pic>
        <p:nvPicPr>
          <p:cNvPr id="41988" name="Picture 4">
            <a:extLst>
              <a:ext uri="{FF2B5EF4-FFF2-40B4-BE49-F238E27FC236}">
                <a16:creationId xmlns:a16="http://schemas.microsoft.com/office/drawing/2014/main" id="{5A1928F0-02D3-4906-8BE6-8AA3BB3E91E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855913" y="1916114"/>
            <a:ext cx="6337300" cy="4681537"/>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5E36041-CE45-4D9E-80AC-B5BFB61C76E3}"/>
              </a:ext>
            </a:extLst>
          </p:cNvPr>
          <p:cNvSpPr>
            <a:spLocks noGrp="1" noChangeArrowheads="1"/>
          </p:cNvSpPr>
          <p:nvPr>
            <p:ph type="title"/>
          </p:nvPr>
        </p:nvSpPr>
        <p:spPr/>
        <p:txBody>
          <a:bodyPr/>
          <a:lstStyle/>
          <a:p>
            <a:r>
              <a:rPr lang="en-US" altLang="zh-CN">
                <a:ea typeface="宋体" panose="02010600030101010101" pitchFamily="2" charset="-122"/>
              </a:rPr>
              <a:t>One-class SVM</a:t>
            </a:r>
          </a:p>
        </p:txBody>
      </p:sp>
      <p:sp>
        <p:nvSpPr>
          <p:cNvPr id="48131" name="Rectangle 3">
            <a:extLst>
              <a:ext uri="{FF2B5EF4-FFF2-40B4-BE49-F238E27FC236}">
                <a16:creationId xmlns:a16="http://schemas.microsoft.com/office/drawing/2014/main" id="{B6BF6092-98F1-4C5B-BE1E-6D194CF99D1B}"/>
              </a:ext>
            </a:extLst>
          </p:cNvPr>
          <p:cNvSpPr>
            <a:spLocks noGrp="1" noChangeArrowheads="1"/>
          </p:cNvSpPr>
          <p:nvPr>
            <p:ph type="body" idx="1"/>
          </p:nvPr>
        </p:nvSpPr>
        <p:spPr>
          <a:xfrm>
            <a:off x="1992314" y="2017713"/>
            <a:ext cx="8207375" cy="4114800"/>
          </a:xfrm>
        </p:spPr>
        <p:txBody>
          <a:bodyPr/>
          <a:lstStyle/>
          <a:p>
            <a:r>
              <a:rPr lang="en-US" altLang="zh-CN">
                <a:ea typeface="宋体" panose="02010600030101010101" pitchFamily="2" charset="-122"/>
              </a:rPr>
              <a:t>Map data into feature space using kernel.</a:t>
            </a:r>
          </a:p>
          <a:p>
            <a:r>
              <a:rPr lang="en-US" altLang="zh-CN">
                <a:ea typeface="宋体" panose="02010600030101010101" pitchFamily="2" charset="-122"/>
              </a:rPr>
              <a:t>Find hyperplane </a:t>
            </a:r>
            <a:r>
              <a:rPr lang="en-US" altLang="zh-CN" i="1">
                <a:ea typeface="宋体" panose="02010600030101010101" pitchFamily="2" charset="-122"/>
              </a:rPr>
              <a:t>S</a:t>
            </a:r>
            <a:r>
              <a:rPr lang="en-US" altLang="zh-CN">
                <a:ea typeface="宋体" panose="02010600030101010101" pitchFamily="2" charset="-122"/>
              </a:rPr>
              <a:t> separating the positive data from the origin (negative) with maximum margin.</a:t>
            </a:r>
          </a:p>
          <a:p>
            <a:r>
              <a:rPr lang="en-US" altLang="zh-CN">
                <a:ea typeface="宋体" panose="02010600030101010101" pitchFamily="2" charset="-122"/>
              </a:rPr>
              <a:t>The probability that a positive test data lies outside of </a:t>
            </a:r>
            <a:r>
              <a:rPr lang="en-US" altLang="zh-CN" i="1">
                <a:ea typeface="宋体" panose="02010600030101010101" pitchFamily="2" charset="-122"/>
              </a:rPr>
              <a:t>S</a:t>
            </a:r>
            <a:r>
              <a:rPr lang="en-US" altLang="zh-CN">
                <a:ea typeface="宋体" panose="02010600030101010101" pitchFamily="2" charset="-122"/>
              </a:rPr>
              <a:t> is bounded by a prior </a:t>
            </a:r>
            <a:r>
              <a:rPr lang="en-US" altLang="zh-CN" i="1">
                <a:ea typeface="宋体" panose="02010600030101010101" pitchFamily="2" charset="-122"/>
              </a:rPr>
              <a:t>v.</a:t>
            </a:r>
            <a:endParaRPr lang="en-US" altLang="zh-CN">
              <a:ea typeface="宋体" panose="02010600030101010101" pitchFamily="2" charset="-122"/>
            </a:endParaRPr>
          </a:p>
          <a:p>
            <a:r>
              <a:rPr lang="en-US" altLang="zh-CN">
                <a:ea typeface="宋体" panose="02010600030101010101" pitchFamily="2" charset="-122"/>
              </a:rPr>
              <a:t>Relaxation parameters allow some outliers.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FEA98EE-84DB-453C-B56B-F4F37FA59861}"/>
              </a:ext>
            </a:extLst>
          </p:cNvPr>
          <p:cNvSpPr>
            <a:spLocks noGrp="1" noChangeArrowheads="1"/>
          </p:cNvSpPr>
          <p:nvPr>
            <p:ph type="title"/>
          </p:nvPr>
        </p:nvSpPr>
        <p:spPr/>
        <p:txBody>
          <a:bodyPr/>
          <a:lstStyle/>
          <a:p>
            <a:r>
              <a:rPr lang="en-US" altLang="zh-CN">
                <a:ea typeface="宋体" panose="02010600030101010101" pitchFamily="2" charset="-122"/>
              </a:rPr>
              <a:t>One-class SVM</a:t>
            </a:r>
          </a:p>
        </p:txBody>
      </p:sp>
      <p:pic>
        <p:nvPicPr>
          <p:cNvPr id="10243" name="Picture 3">
            <a:extLst>
              <a:ext uri="{FF2B5EF4-FFF2-40B4-BE49-F238E27FC236}">
                <a16:creationId xmlns:a16="http://schemas.microsoft.com/office/drawing/2014/main" id="{164588D1-1A1E-40E4-9B12-F0281FCC4607}"/>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590800" y="1905000"/>
            <a:ext cx="7772400" cy="4648200"/>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pic>
        <p:nvPicPr>
          <p:cNvPr id="14" name="Picture 3">
            <a:extLst>
              <a:ext uri="{FF2B5EF4-FFF2-40B4-BE49-F238E27FC236}">
                <a16:creationId xmlns:a16="http://schemas.microsoft.com/office/drawing/2014/main" id="{DF9DE53A-B379-435A-B4E0-5A44A8EAE72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42"/>
          <a:stretch/>
        </p:blipFill>
        <p:spPr>
          <a:xfrm>
            <a:off x="20" y="10"/>
            <a:ext cx="12191980" cy="6857990"/>
          </a:xfrm>
          <a:prstGeom prst="rect">
            <a:avLst/>
          </a:prstGeom>
        </p:spPr>
      </p:pic>
      <p:sp>
        <p:nvSpPr>
          <p:cNvPr id="15"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panose="02020404030301010803"/>
              <a:ea typeface="+mn-ea"/>
              <a:cs typeface="+mn-cs"/>
            </a:endParaRPr>
          </a:p>
        </p:txBody>
      </p:sp>
      <p:sp>
        <p:nvSpPr>
          <p:cNvPr id="2" name="Title 1">
            <a:extLst>
              <a:ext uri="{FF2B5EF4-FFF2-40B4-BE49-F238E27FC236}">
                <a16:creationId xmlns:a16="http://schemas.microsoft.com/office/drawing/2014/main" id="{53F518C9-469B-4702-9137-D604CD36B162}"/>
              </a:ext>
            </a:extLst>
          </p:cNvPr>
          <p:cNvSpPr>
            <a:spLocks noGrp="1"/>
          </p:cNvSpPr>
          <p:nvPr>
            <p:ph type="ctrTitle"/>
          </p:nvPr>
        </p:nvSpPr>
        <p:spPr>
          <a:xfrm>
            <a:off x="477981" y="2608262"/>
            <a:ext cx="4023360" cy="2802219"/>
          </a:xfrm>
        </p:spPr>
        <p:txBody>
          <a:bodyPr anchor="b">
            <a:normAutofit/>
          </a:bodyPr>
          <a:lstStyle/>
          <a:p>
            <a:pPr algn="l"/>
            <a:r>
              <a:rPr lang="en-IN" sz="3200" dirty="0"/>
              <a:t>ISOLATION FOREST</a:t>
            </a:r>
          </a:p>
        </p:txBody>
      </p:sp>
      <p:sp>
        <p:nvSpPr>
          <p:cNvPr id="3" name="Subtitle 2">
            <a:extLst>
              <a:ext uri="{FF2B5EF4-FFF2-40B4-BE49-F238E27FC236}">
                <a16:creationId xmlns:a16="http://schemas.microsoft.com/office/drawing/2014/main" id="{531A119E-5922-436A-BEC3-985C5EBB1729}"/>
              </a:ext>
            </a:extLst>
          </p:cNvPr>
          <p:cNvSpPr>
            <a:spLocks noGrp="1"/>
          </p:cNvSpPr>
          <p:nvPr>
            <p:ph type="subTitle" idx="1"/>
          </p:nvPr>
        </p:nvSpPr>
        <p:spPr>
          <a:xfrm>
            <a:off x="477980" y="5455252"/>
            <a:ext cx="4023359" cy="1208141"/>
          </a:xfrm>
        </p:spPr>
        <p:txBody>
          <a:bodyPr>
            <a:normAutofit/>
          </a:bodyPr>
          <a:lstStyle/>
          <a:p>
            <a:pPr algn="l">
              <a:spcAft>
                <a:spcPts val="600"/>
              </a:spcAft>
            </a:pPr>
            <a:r>
              <a:rPr lang="en-IN" sz="1600" dirty="0"/>
              <a:t>Anshu Pandey</a:t>
            </a:r>
          </a:p>
        </p:txBody>
      </p:sp>
    </p:spTree>
    <p:extLst>
      <p:ext uri="{BB962C8B-B14F-4D97-AF65-F5344CB8AC3E}">
        <p14:creationId xmlns:p14="http://schemas.microsoft.com/office/powerpoint/2010/main" val="1258077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1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CF468-131B-40A3-A63A-B08F958EA1DD}"/>
              </a:ext>
            </a:extLst>
          </p:cNvPr>
          <p:cNvSpPr>
            <a:spLocks noGrp="1"/>
          </p:cNvSpPr>
          <p:nvPr>
            <p:ph type="title"/>
          </p:nvPr>
        </p:nvSpPr>
        <p:spPr/>
        <p:txBody>
          <a:bodyPr/>
          <a:lstStyle/>
          <a:p>
            <a:r>
              <a:rPr lang="en-IN" dirty="0"/>
              <a:t>Intuition</a:t>
            </a:r>
          </a:p>
        </p:txBody>
      </p:sp>
      <p:pic>
        <p:nvPicPr>
          <p:cNvPr id="5" name="Content Placeholder 4">
            <a:extLst>
              <a:ext uri="{FF2B5EF4-FFF2-40B4-BE49-F238E27FC236}">
                <a16:creationId xmlns:a16="http://schemas.microsoft.com/office/drawing/2014/main" id="{694DE58D-ACF4-4A45-8085-545D20BECFE9}"/>
              </a:ext>
            </a:extLst>
          </p:cNvPr>
          <p:cNvPicPr>
            <a:picLocks noGrp="1" noChangeAspect="1"/>
          </p:cNvPicPr>
          <p:nvPr>
            <p:ph idx="1"/>
          </p:nvPr>
        </p:nvPicPr>
        <p:blipFill>
          <a:blip r:embed="rId2"/>
          <a:stretch>
            <a:fillRect/>
          </a:stretch>
        </p:blipFill>
        <p:spPr>
          <a:xfrm>
            <a:off x="1352260" y="2103438"/>
            <a:ext cx="9487479" cy="3849687"/>
          </a:xfrm>
          <a:prstGeom prst="rect">
            <a:avLst/>
          </a:prstGeom>
        </p:spPr>
      </p:pic>
    </p:spTree>
    <p:extLst>
      <p:ext uri="{BB962C8B-B14F-4D97-AF65-F5344CB8AC3E}">
        <p14:creationId xmlns:p14="http://schemas.microsoft.com/office/powerpoint/2010/main" val="3195197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88B0-6D4C-49ED-8417-E23FED9776E5}"/>
              </a:ext>
            </a:extLst>
          </p:cNvPr>
          <p:cNvSpPr>
            <a:spLocks noGrp="1"/>
          </p:cNvSpPr>
          <p:nvPr>
            <p:ph type="title"/>
          </p:nvPr>
        </p:nvSpPr>
        <p:spPr/>
        <p:txBody>
          <a:bodyPr/>
          <a:lstStyle/>
          <a:p>
            <a:r>
              <a:rPr lang="en-IN" dirty="0"/>
              <a:t>Isolation Forest	</a:t>
            </a:r>
          </a:p>
        </p:txBody>
      </p:sp>
      <p:sp>
        <p:nvSpPr>
          <p:cNvPr id="3" name="Content Placeholder 2">
            <a:extLst>
              <a:ext uri="{FF2B5EF4-FFF2-40B4-BE49-F238E27FC236}">
                <a16:creationId xmlns:a16="http://schemas.microsoft.com/office/drawing/2014/main" id="{B810EBE4-C084-4755-A0B3-54599AA50FB2}"/>
              </a:ext>
            </a:extLst>
          </p:cNvPr>
          <p:cNvSpPr>
            <a:spLocks noGrp="1"/>
          </p:cNvSpPr>
          <p:nvPr>
            <p:ph idx="1"/>
          </p:nvPr>
        </p:nvSpPr>
        <p:spPr/>
        <p:txBody>
          <a:bodyPr/>
          <a:lstStyle/>
          <a:p>
            <a:r>
              <a:rPr lang="en-US" dirty="0"/>
              <a:t>Isolation Forest Outlier Detection uses a Random Forest of decision trees to detect data anomalies. The Isolation Forest ‘isolates’ observations by randomly selecting a feature, and then randomly selecting a split value between the maximum and the minimum values of the selected feature.</a:t>
            </a:r>
            <a:endParaRPr lang="en-IN" dirty="0"/>
          </a:p>
        </p:txBody>
      </p:sp>
    </p:spTree>
    <p:extLst>
      <p:ext uri="{BB962C8B-B14F-4D97-AF65-F5344CB8AC3E}">
        <p14:creationId xmlns:p14="http://schemas.microsoft.com/office/powerpoint/2010/main" val="1765433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6517F-EBA4-47E0-AEED-CF618EAE54C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88E86E3-FE3E-417F-B773-D4E4C1E4BA5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203267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532FC0-3796-4994-B8EB-AB98529FFEA5}"/>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a:solidFill>
                  <a:srgbClr val="FFFFFF"/>
                </a:solidFill>
                <a:latin typeface="+mj-lt"/>
                <a:ea typeface="+mj-ea"/>
                <a:cs typeface="+mj-cs"/>
              </a:rPr>
              <a:t>Working of Isolation Forest</a:t>
            </a:r>
          </a:p>
        </p:txBody>
      </p:sp>
      <p:pic>
        <p:nvPicPr>
          <p:cNvPr id="7" name="Content Placeholder 3">
            <a:extLst>
              <a:ext uri="{FF2B5EF4-FFF2-40B4-BE49-F238E27FC236}">
                <a16:creationId xmlns:a16="http://schemas.microsoft.com/office/drawing/2014/main" id="{07B50486-EBE6-434E-AF30-2A8404CFF01E}"/>
              </a:ext>
            </a:extLst>
          </p:cNvPr>
          <p:cNvPicPr>
            <a:picLocks noChangeAspect="1"/>
          </p:cNvPicPr>
          <p:nvPr/>
        </p:nvPicPr>
        <p:blipFill>
          <a:blip r:embed="rId2"/>
          <a:stretch>
            <a:fillRect/>
          </a:stretch>
        </p:blipFill>
        <p:spPr>
          <a:xfrm>
            <a:off x="1770226" y="640080"/>
            <a:ext cx="7918980" cy="3781313"/>
          </a:xfrm>
          <a:prstGeom prst="rect">
            <a:avLst/>
          </a:prstGeom>
        </p:spPr>
      </p:pic>
      <p:cxnSp>
        <p:nvCxnSpPr>
          <p:cNvPr id="22" name="Straight Connector 21">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425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9E4C68A-A4A9-48A4-9FF2-D2896B1EA01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B9AEA5-52CB-49A6-AF8A-33502F291B9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4788" y="804333"/>
            <a:ext cx="3391900" cy="5249334"/>
          </a:xfrm>
        </p:spPr>
        <p:txBody>
          <a:bodyPr>
            <a:normAutofit/>
          </a:bodyPr>
          <a:lstStyle/>
          <a:p>
            <a:pPr algn="r"/>
            <a:r>
              <a:rPr lang="en-US" dirty="0">
                <a:solidFill>
                  <a:srgbClr val="FFFFFF"/>
                </a:solidFill>
              </a:rPr>
              <a:t>Anomaly Detection</a:t>
            </a:r>
          </a:p>
        </p:txBody>
      </p:sp>
      <p:sp>
        <p:nvSpPr>
          <p:cNvPr id="3" name="Content Placeholder 2"/>
          <p:cNvSpPr>
            <a:spLocks noGrp="1"/>
          </p:cNvSpPr>
          <p:nvPr>
            <p:ph type="body" idx="1"/>
          </p:nvPr>
        </p:nvSpPr>
        <p:spPr>
          <a:xfrm>
            <a:off x="4951048" y="804333"/>
            <a:ext cx="6306003" cy="5249334"/>
          </a:xfrm>
        </p:spPr>
        <p:txBody>
          <a:bodyPr anchor="ctr">
            <a:normAutofit/>
          </a:bodyPr>
          <a:lstStyle/>
          <a:p>
            <a:pPr marL="0" indent="0">
              <a:lnSpc>
                <a:spcPct val="150000"/>
              </a:lnSpc>
              <a:spcBef>
                <a:spcPts val="0"/>
              </a:spcBef>
              <a:buFont typeface="Arial" panose="020B0604020202020204" pitchFamily="34" charset="0"/>
              <a:buNone/>
            </a:pPr>
            <a:r>
              <a:rPr lang="en-US" sz="24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In data mining, anomaly detection is the identification of items, events or observations which do not conform to an expected pattern or other items in a dataset. Typically the anomalous items will translate to some kind of problem such as bank fraud, a structural defect, medical problems or errors in a text. Anomalies are also referred to as outliers, novelties, noise, deviations and exceptions.</a:t>
            </a:r>
          </a:p>
        </p:txBody>
      </p:sp>
    </p:spTree>
    <p:extLst>
      <p:ext uri="{BB962C8B-B14F-4D97-AF65-F5344CB8AC3E}">
        <p14:creationId xmlns:p14="http://schemas.microsoft.com/office/powerpoint/2010/main" val="1860155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36A3B-BA5A-4503-940C-1E9A102A64E6}"/>
              </a:ext>
            </a:extLst>
          </p:cNvPr>
          <p:cNvSpPr>
            <a:spLocks noGrp="1"/>
          </p:cNvSpPr>
          <p:nvPr>
            <p:ph type="title"/>
          </p:nvPr>
        </p:nvSpPr>
        <p:spPr/>
        <p:txBody>
          <a:bodyPr/>
          <a:lstStyle/>
          <a:p>
            <a:r>
              <a:rPr lang="en-IN" dirty="0"/>
              <a:t>Use Cases - </a:t>
            </a:r>
          </a:p>
        </p:txBody>
      </p:sp>
      <p:sp>
        <p:nvSpPr>
          <p:cNvPr id="3" name="Content Placeholder 2">
            <a:extLst>
              <a:ext uri="{FF2B5EF4-FFF2-40B4-BE49-F238E27FC236}">
                <a16:creationId xmlns:a16="http://schemas.microsoft.com/office/drawing/2014/main" id="{67FE219C-B88D-453B-A120-E898E44B4082}"/>
              </a:ext>
            </a:extLst>
          </p:cNvPr>
          <p:cNvSpPr>
            <a:spLocks noGrp="1"/>
          </p:cNvSpPr>
          <p:nvPr>
            <p:ph idx="1"/>
          </p:nvPr>
        </p:nvSpPr>
        <p:spPr>
          <a:xfrm>
            <a:off x="1024128" y="1775012"/>
            <a:ext cx="9720073" cy="4534348"/>
          </a:xfrm>
        </p:spPr>
        <p:txBody>
          <a:bodyPr>
            <a:normAutofit/>
          </a:bodyPr>
          <a:lstStyle/>
          <a:p>
            <a:r>
              <a:rPr lang="en-US" dirty="0"/>
              <a:t>The Isolation Forest Outlier Detection use case is as follows:</a:t>
            </a:r>
          </a:p>
          <a:p>
            <a:r>
              <a:rPr lang="en-US" dirty="0"/>
              <a:t>• If “Target” labels are provided in the training data, the labels should be “1” and “-1”, where“1” stands for normal data and “-1” stands for anomalous data.</a:t>
            </a:r>
          </a:p>
          <a:p>
            <a:endParaRPr lang="en-US" dirty="0"/>
          </a:p>
          <a:p>
            <a:r>
              <a:rPr lang="en-US" dirty="0"/>
              <a:t>• Isolation Forest Outlier Detection is robust and can be applied to anomaly detection in high dimensions. However, time series anomaly detection is not recommended to be used here as time series data will be treated as non-time series data. </a:t>
            </a:r>
          </a:p>
        </p:txBody>
      </p:sp>
    </p:spTree>
    <p:extLst>
      <p:ext uri="{BB962C8B-B14F-4D97-AF65-F5344CB8AC3E}">
        <p14:creationId xmlns:p14="http://schemas.microsoft.com/office/powerpoint/2010/main" val="2166405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24CF2A26-B11B-4D9D-A2AA-7662C7ECF1C2}"/>
              </a:ext>
            </a:extLst>
          </p:cNvPr>
          <p:cNvPicPr>
            <a:picLocks noChangeAspect="1"/>
          </p:cNvPicPr>
          <p:nvPr/>
        </p:nvPicPr>
        <p:blipFill>
          <a:blip r:embed="rId2"/>
          <a:stretch>
            <a:fillRect/>
          </a:stretch>
        </p:blipFill>
        <p:spPr>
          <a:xfrm>
            <a:off x="2773637" y="804333"/>
            <a:ext cx="6644723" cy="5249331"/>
          </a:xfrm>
          <a:prstGeom prst="rect">
            <a:avLst/>
          </a:prstGeom>
        </p:spPr>
      </p:pic>
    </p:spTree>
    <p:extLst>
      <p:ext uri="{BB962C8B-B14F-4D97-AF65-F5344CB8AC3E}">
        <p14:creationId xmlns:p14="http://schemas.microsoft.com/office/powerpoint/2010/main" val="998274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A5788AD5-649C-4DDD-9A7E-5995B721D257}"/>
              </a:ext>
            </a:extLst>
          </p:cNvPr>
          <p:cNvPicPr>
            <a:picLocks noChangeAspect="1"/>
          </p:cNvPicPr>
          <p:nvPr/>
        </p:nvPicPr>
        <p:blipFill>
          <a:blip r:embed="rId2"/>
          <a:stretch>
            <a:fillRect/>
          </a:stretch>
        </p:blipFill>
        <p:spPr>
          <a:xfrm>
            <a:off x="2709333" y="804333"/>
            <a:ext cx="6773331" cy="5249331"/>
          </a:xfrm>
          <a:prstGeom prst="rect">
            <a:avLst/>
          </a:prstGeom>
        </p:spPr>
      </p:pic>
    </p:spTree>
    <p:extLst>
      <p:ext uri="{BB962C8B-B14F-4D97-AF65-F5344CB8AC3E}">
        <p14:creationId xmlns:p14="http://schemas.microsoft.com/office/powerpoint/2010/main" val="2354886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C0BC6-B04D-4459-B721-9C030C392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E5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2F024E-D853-479C-B5A9-08293A2D7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80BB0144-C7C2-47AD-AFAB-2658E59F956F}"/>
              </a:ext>
            </a:extLst>
          </p:cNvPr>
          <p:cNvPicPr>
            <a:picLocks noChangeAspect="1"/>
          </p:cNvPicPr>
          <p:nvPr/>
        </p:nvPicPr>
        <p:blipFill>
          <a:blip r:embed="rId2"/>
          <a:stretch>
            <a:fillRect/>
          </a:stretch>
        </p:blipFill>
        <p:spPr>
          <a:xfrm>
            <a:off x="2501764" y="643467"/>
            <a:ext cx="7188472" cy="5571066"/>
          </a:xfrm>
          <a:prstGeom prst="rect">
            <a:avLst/>
          </a:prstGeom>
        </p:spPr>
      </p:pic>
    </p:spTree>
    <p:extLst>
      <p:ext uri="{BB962C8B-B14F-4D97-AF65-F5344CB8AC3E}">
        <p14:creationId xmlns:p14="http://schemas.microsoft.com/office/powerpoint/2010/main" val="1613137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ADB8F5-D008-4D93-81A6-234DFE25BC44}"/>
              </a:ext>
            </a:extLst>
          </p:cNvPr>
          <p:cNvSpPr>
            <a:spLocks noGrp="1"/>
          </p:cNvSpPr>
          <p:nvPr>
            <p:ph idx="1"/>
          </p:nvPr>
        </p:nvSpPr>
        <p:spPr>
          <a:xfrm>
            <a:off x="1024128" y="815248"/>
            <a:ext cx="9720073" cy="5494112"/>
          </a:xfrm>
        </p:spPr>
        <p:txBody>
          <a:bodyPr/>
          <a:lstStyle/>
          <a:p>
            <a:r>
              <a:rPr lang="en-US" dirty="0"/>
              <a:t>Anomalies can be broadly categorized as:</a:t>
            </a:r>
          </a:p>
          <a:p>
            <a:endParaRPr lang="en-US" dirty="0"/>
          </a:p>
          <a:p>
            <a:r>
              <a:rPr lang="en-US" b="1" dirty="0"/>
              <a:t>Point anomalies:</a:t>
            </a:r>
            <a:r>
              <a:rPr lang="en-US" dirty="0"/>
              <a:t> A single instance of data is anomalous if it's too far off from the rest. </a:t>
            </a:r>
            <a:r>
              <a:rPr lang="en-US" i="1" dirty="0"/>
              <a:t>Business use </a:t>
            </a:r>
            <a:r>
              <a:rPr lang="en-US" i="1" dirty="0" err="1"/>
              <a:t>case:</a:t>
            </a:r>
            <a:r>
              <a:rPr lang="en-US" dirty="0" err="1"/>
              <a:t>Detecting</a:t>
            </a:r>
            <a:r>
              <a:rPr lang="en-US" dirty="0"/>
              <a:t> credit card fraud based on "amount spent."</a:t>
            </a:r>
          </a:p>
          <a:p>
            <a:endParaRPr lang="en-US" b="1" dirty="0"/>
          </a:p>
          <a:p>
            <a:r>
              <a:rPr lang="en-US" b="1" dirty="0"/>
              <a:t>Contextual anomalies:</a:t>
            </a:r>
            <a:r>
              <a:rPr lang="en-US" dirty="0"/>
              <a:t> The abnormality is context specific. This type of anomaly is common in time-series data. </a:t>
            </a:r>
            <a:r>
              <a:rPr lang="en-US" i="1" dirty="0"/>
              <a:t>Business use case:</a:t>
            </a:r>
            <a:r>
              <a:rPr lang="en-US" dirty="0"/>
              <a:t> Spending $100 on food every day during the holiday season is normal, but may be odd otherwise.</a:t>
            </a:r>
          </a:p>
          <a:p>
            <a:endParaRPr lang="en-US" b="1" dirty="0"/>
          </a:p>
          <a:p>
            <a:r>
              <a:rPr lang="en-US" b="1" dirty="0"/>
              <a:t>Collective anomalies:</a:t>
            </a:r>
            <a:r>
              <a:rPr lang="en-US" dirty="0"/>
              <a:t> A set of data instances collectively helps in detecting anomalies. </a:t>
            </a:r>
            <a:r>
              <a:rPr lang="en-US" i="1" dirty="0"/>
              <a:t>Business use case: </a:t>
            </a:r>
            <a:r>
              <a:rPr lang="en-US" dirty="0"/>
              <a:t>Someone is trying to copy data form a remote machine to a local host unexpectedly, an anomaly that would be flagged as a potential cyber attack. </a:t>
            </a:r>
          </a:p>
          <a:p>
            <a:endParaRPr lang="en-IN" dirty="0"/>
          </a:p>
        </p:txBody>
      </p:sp>
    </p:spTree>
    <p:extLst>
      <p:ext uri="{BB962C8B-B14F-4D97-AF65-F5344CB8AC3E}">
        <p14:creationId xmlns:p14="http://schemas.microsoft.com/office/powerpoint/2010/main" val="4207494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19E6BB3-DF2B-4751-97C5-B3DB949AED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BDDD243-ED5F-4896-B18B-ABCF4B7E12C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A61721DD-D110-44EE-82A7-D56AB687E61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7" name="Picture 4" descr="box">
            <a:extLst>
              <a:ext uri="{FF2B5EF4-FFF2-40B4-BE49-F238E27FC236}">
                <a16:creationId xmlns:a16="http://schemas.microsoft.com/office/drawing/2014/main" id="{7BD301F5-E65E-42CA-BE7E-616047DAB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391" y="1313710"/>
            <a:ext cx="10738151" cy="28121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6A9B108-8F0C-401A-AF08-BA9D6B90FE14}"/>
              </a:ext>
            </a:extLst>
          </p:cNvPr>
          <p:cNvSpPr>
            <a:spLocks noGrp="1"/>
          </p:cNvSpPr>
          <p:nvPr>
            <p:ph type="title"/>
          </p:nvPr>
        </p:nvSpPr>
        <p:spPr>
          <a:xfrm>
            <a:off x="1024128" y="4911819"/>
            <a:ext cx="9720072" cy="1499616"/>
          </a:xfrm>
        </p:spPr>
        <p:txBody>
          <a:bodyPr>
            <a:normAutofit/>
          </a:bodyPr>
          <a:lstStyle/>
          <a:p>
            <a:r>
              <a:rPr lang="en-IN" dirty="0">
                <a:solidFill>
                  <a:srgbClr val="FFFFFF"/>
                </a:solidFill>
              </a:rPr>
              <a:t>Boxplot</a:t>
            </a:r>
          </a:p>
        </p:txBody>
      </p:sp>
    </p:spTree>
    <p:extLst>
      <p:ext uri="{BB962C8B-B14F-4D97-AF65-F5344CB8AC3E}">
        <p14:creationId xmlns:p14="http://schemas.microsoft.com/office/powerpoint/2010/main" val="2033602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1BD6646-1108-4897-A66B-FB88FE4A3877}"/>
              </a:ext>
            </a:extLst>
          </p:cNvPr>
          <p:cNvGraphicFramePr>
            <a:graphicFrameLocks noGrp="1"/>
          </p:cNvGraphicFramePr>
          <p:nvPr>
            <p:ph idx="1"/>
            <p:extLst>
              <p:ext uri="{D42A27DB-BD31-4B8C-83A1-F6EECF244321}">
                <p14:modId xmlns:p14="http://schemas.microsoft.com/office/powerpoint/2010/main" val="803313223"/>
              </p:ext>
            </p:extLst>
          </p:nvPr>
        </p:nvGraphicFramePr>
        <p:xfrm>
          <a:off x="1023938" y="1323191"/>
          <a:ext cx="9701436" cy="3603140"/>
        </p:xfrm>
        <a:graphic>
          <a:graphicData uri="http://schemas.openxmlformats.org/drawingml/2006/table">
            <a:tbl>
              <a:tblPr firstRow="1" bandRow="1">
                <a:tableStyleId>{5C22544A-7EE6-4342-B048-85BDC9FD1C3A}</a:tableStyleId>
              </a:tblPr>
              <a:tblGrid>
                <a:gridCol w="4850718">
                  <a:extLst>
                    <a:ext uri="{9D8B030D-6E8A-4147-A177-3AD203B41FA5}">
                      <a16:colId xmlns:a16="http://schemas.microsoft.com/office/drawing/2014/main" val="332839333"/>
                    </a:ext>
                  </a:extLst>
                </a:gridCol>
                <a:gridCol w="4850718">
                  <a:extLst>
                    <a:ext uri="{9D8B030D-6E8A-4147-A177-3AD203B41FA5}">
                      <a16:colId xmlns:a16="http://schemas.microsoft.com/office/drawing/2014/main" val="226684754"/>
                    </a:ext>
                  </a:extLst>
                </a:gridCol>
              </a:tblGrid>
              <a:tr h="470535">
                <a:tc>
                  <a:txBody>
                    <a:bodyPr/>
                    <a:lstStyle/>
                    <a:p>
                      <a:r>
                        <a:rPr lang="en-IN" dirty="0"/>
                        <a:t>Anomaly Detection</a:t>
                      </a:r>
                    </a:p>
                  </a:txBody>
                  <a:tcPr/>
                </a:tc>
                <a:tc>
                  <a:txBody>
                    <a:bodyPr/>
                    <a:lstStyle/>
                    <a:p>
                      <a:r>
                        <a:rPr lang="en-IN" dirty="0"/>
                        <a:t>Supervised Learning</a:t>
                      </a:r>
                    </a:p>
                  </a:txBody>
                  <a:tcPr/>
                </a:tc>
                <a:extLst>
                  <a:ext uri="{0D108BD9-81ED-4DB2-BD59-A6C34878D82A}">
                    <a16:rowId xmlns:a16="http://schemas.microsoft.com/office/drawing/2014/main" val="3240556385"/>
                  </a:ext>
                </a:extLst>
              </a:tr>
              <a:tr h="812157">
                <a:tc>
                  <a:txBody>
                    <a:bodyPr/>
                    <a:lstStyle/>
                    <a:p>
                      <a:r>
                        <a:rPr lang="en-US" dirty="0"/>
                        <a:t>Very small number of positive examples (y=1).</a:t>
                      </a:r>
                    </a:p>
                    <a:p>
                      <a:r>
                        <a:rPr lang="en-US" dirty="0"/>
                        <a:t>(0-20 is common)</a:t>
                      </a:r>
                      <a:endParaRPr lang="en-IN" dirty="0"/>
                    </a:p>
                  </a:txBody>
                  <a:tcPr/>
                </a:tc>
                <a:tc>
                  <a:txBody>
                    <a:bodyPr/>
                    <a:lstStyle/>
                    <a:p>
                      <a:r>
                        <a:rPr lang="en-IN" dirty="0"/>
                        <a:t>Large number of positive and negative examples</a:t>
                      </a:r>
                    </a:p>
                  </a:txBody>
                  <a:tcPr/>
                </a:tc>
                <a:extLst>
                  <a:ext uri="{0D108BD9-81ED-4DB2-BD59-A6C34878D82A}">
                    <a16:rowId xmlns:a16="http://schemas.microsoft.com/office/drawing/2014/main" val="1594572499"/>
                  </a:ext>
                </a:extLst>
              </a:tr>
              <a:tr h="1508291">
                <a:tc>
                  <a:txBody>
                    <a:bodyPr/>
                    <a:lstStyle/>
                    <a:p>
                      <a:r>
                        <a:rPr lang="en-IN" dirty="0"/>
                        <a:t>Many </a:t>
                      </a:r>
                      <a:r>
                        <a:rPr lang="en-IN" dirty="0" err="1"/>
                        <a:t>differet</a:t>
                      </a:r>
                      <a:r>
                        <a:rPr lang="en-IN" dirty="0"/>
                        <a:t> types of anomalies, Hard for any algorithms to learn what the negative examples look like, future anomalies may look nothing like any of past ones.</a:t>
                      </a:r>
                    </a:p>
                  </a:txBody>
                  <a:tcPr/>
                </a:tc>
                <a:tc>
                  <a:txBody>
                    <a:bodyPr/>
                    <a:lstStyle/>
                    <a:p>
                      <a:r>
                        <a:rPr lang="en-IN" dirty="0"/>
                        <a:t>Enough positive examples for algorithm to get a sense of what positive examples are like, future examples may be similar to ones in training set.</a:t>
                      </a:r>
                    </a:p>
                  </a:txBody>
                  <a:tcPr/>
                </a:tc>
                <a:extLst>
                  <a:ext uri="{0D108BD9-81ED-4DB2-BD59-A6C34878D82A}">
                    <a16:rowId xmlns:a16="http://schemas.microsoft.com/office/drawing/2014/main" val="2019950447"/>
                  </a:ext>
                </a:extLst>
              </a:tr>
              <a:tr h="812157">
                <a:tc>
                  <a:txBody>
                    <a:bodyPr/>
                    <a:lstStyle/>
                    <a:p>
                      <a:r>
                        <a:rPr lang="en-IN" dirty="0"/>
                        <a:t>E.g. – Fraud Detection</a:t>
                      </a:r>
                    </a:p>
                    <a:p>
                      <a:r>
                        <a:rPr lang="en-IN" dirty="0"/>
                        <a:t>Manufacturing Defects</a:t>
                      </a:r>
                    </a:p>
                  </a:txBody>
                  <a:tcPr/>
                </a:tc>
                <a:tc>
                  <a:txBody>
                    <a:bodyPr/>
                    <a:lstStyle/>
                    <a:p>
                      <a:r>
                        <a:rPr lang="en-IN" dirty="0"/>
                        <a:t>Email spam classification</a:t>
                      </a:r>
                    </a:p>
                  </a:txBody>
                  <a:tcPr/>
                </a:tc>
                <a:extLst>
                  <a:ext uri="{0D108BD9-81ED-4DB2-BD59-A6C34878D82A}">
                    <a16:rowId xmlns:a16="http://schemas.microsoft.com/office/drawing/2014/main" val="2640290336"/>
                  </a:ext>
                </a:extLst>
              </a:tr>
            </a:tbl>
          </a:graphicData>
        </a:graphic>
      </p:graphicFrame>
    </p:spTree>
    <p:extLst>
      <p:ext uri="{BB962C8B-B14F-4D97-AF65-F5344CB8AC3E}">
        <p14:creationId xmlns:p14="http://schemas.microsoft.com/office/powerpoint/2010/main" val="1488746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458" name="Rectangle 2">
            <a:extLst>
              <a:ext uri="{FF2B5EF4-FFF2-40B4-BE49-F238E27FC236}">
                <a16:creationId xmlns:a16="http://schemas.microsoft.com/office/drawing/2014/main" id="{B667AE49-9A70-41AA-8B32-DBA2A80B677B}"/>
              </a:ext>
            </a:extLst>
          </p:cNvPr>
          <p:cNvSpPr>
            <a:spLocks noGrp="1" noChangeArrowheads="1"/>
          </p:cNvSpPr>
          <p:nvPr>
            <p:ph type="title"/>
          </p:nvPr>
        </p:nvSpPr>
        <p:spPr/>
        <p:txBody>
          <a:bodyPr/>
          <a:lstStyle/>
          <a:p>
            <a:r>
              <a:rPr lang="en-US" altLang="en-US"/>
              <a:t>Statistical Approaches</a:t>
            </a:r>
          </a:p>
        </p:txBody>
      </p:sp>
      <p:sp>
        <p:nvSpPr>
          <p:cNvPr id="1811459" name="Rectangle 3">
            <a:extLst>
              <a:ext uri="{FF2B5EF4-FFF2-40B4-BE49-F238E27FC236}">
                <a16:creationId xmlns:a16="http://schemas.microsoft.com/office/drawing/2014/main" id="{53C6D516-7D4A-4E2E-9949-EAB787A9C0DB}"/>
              </a:ext>
            </a:extLst>
          </p:cNvPr>
          <p:cNvSpPr>
            <a:spLocks noGrp="1" noChangeArrowheads="1"/>
          </p:cNvSpPr>
          <p:nvPr>
            <p:ph type="body" idx="1"/>
          </p:nvPr>
        </p:nvSpPr>
        <p:spPr/>
        <p:txBody>
          <a:bodyPr/>
          <a:lstStyle/>
          <a:p>
            <a:pPr marL="342900" indent="-342900"/>
            <a:r>
              <a:rPr lang="en-US" altLang="en-US"/>
              <a:t>Assume a parametric model describing the distribution of the data (e.g., normal distribution) </a:t>
            </a:r>
          </a:p>
          <a:p>
            <a:pPr lvl="4">
              <a:lnSpc>
                <a:spcPct val="90000"/>
              </a:lnSpc>
            </a:pPr>
            <a:endParaRPr lang="en-US" altLang="en-US"/>
          </a:p>
          <a:p>
            <a:pPr marL="342900" indent="-342900"/>
            <a:r>
              <a:rPr lang="en-US" altLang="en-US"/>
              <a:t>Apply a statistical test that depends on </a:t>
            </a:r>
          </a:p>
          <a:p>
            <a:pPr marL="742950" lvl="1" indent="-285750"/>
            <a:r>
              <a:rPr lang="en-US" altLang="en-US"/>
              <a:t>Data distribution</a:t>
            </a:r>
          </a:p>
          <a:p>
            <a:pPr marL="742950" lvl="1" indent="-285750"/>
            <a:r>
              <a:rPr lang="en-US" altLang="en-US"/>
              <a:t>Parameter of distribution (e.g., mean, variance)</a:t>
            </a:r>
          </a:p>
          <a:p>
            <a:pPr marL="742950" lvl="1" indent="-285750"/>
            <a:r>
              <a:rPr lang="en-US" altLang="en-US"/>
              <a:t>Number of expected outliers (confidence limit)</a:t>
            </a:r>
          </a:p>
        </p:txBody>
      </p:sp>
      <p:pic>
        <p:nvPicPr>
          <p:cNvPr id="1811460" name="Picture 4">
            <a:extLst>
              <a:ext uri="{FF2B5EF4-FFF2-40B4-BE49-F238E27FC236}">
                <a16:creationId xmlns:a16="http://schemas.microsoft.com/office/drawing/2014/main" id="{B0D96EF5-FC07-450F-B120-8AAE62E784C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5148" y="3192780"/>
            <a:ext cx="3733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trips dir="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0674" name="Rectangle 2">
            <a:extLst>
              <a:ext uri="{FF2B5EF4-FFF2-40B4-BE49-F238E27FC236}">
                <a16:creationId xmlns:a16="http://schemas.microsoft.com/office/drawing/2014/main" id="{907622EF-671C-476D-8698-736D81ADC827}"/>
              </a:ext>
            </a:extLst>
          </p:cNvPr>
          <p:cNvSpPr>
            <a:spLocks noGrp="1" noChangeArrowheads="1"/>
          </p:cNvSpPr>
          <p:nvPr>
            <p:ph type="title"/>
          </p:nvPr>
        </p:nvSpPr>
        <p:spPr/>
        <p:txBody>
          <a:bodyPr/>
          <a:lstStyle/>
          <a:p>
            <a:r>
              <a:rPr lang="en-US" altLang="en-US"/>
              <a:t>Grubbs’ Test</a:t>
            </a:r>
          </a:p>
        </p:txBody>
      </p:sp>
      <p:sp>
        <p:nvSpPr>
          <p:cNvPr id="1820675" name="Rectangle 3">
            <a:extLst>
              <a:ext uri="{FF2B5EF4-FFF2-40B4-BE49-F238E27FC236}">
                <a16:creationId xmlns:a16="http://schemas.microsoft.com/office/drawing/2014/main" id="{D1570139-9CBD-4298-92ED-3CDB01CD6FF5}"/>
              </a:ext>
            </a:extLst>
          </p:cNvPr>
          <p:cNvSpPr>
            <a:spLocks noGrp="1" noChangeArrowheads="1"/>
          </p:cNvSpPr>
          <p:nvPr>
            <p:ph type="body" idx="1"/>
          </p:nvPr>
        </p:nvSpPr>
        <p:spPr/>
        <p:txBody>
          <a:bodyPr/>
          <a:lstStyle/>
          <a:p>
            <a:r>
              <a:rPr lang="en-US" altLang="en-US"/>
              <a:t>Detect outliers in univariate data</a:t>
            </a:r>
          </a:p>
          <a:p>
            <a:r>
              <a:rPr lang="en-US" altLang="en-US"/>
              <a:t>Assume data comes from normal distribution</a:t>
            </a:r>
          </a:p>
          <a:p>
            <a:r>
              <a:rPr lang="en-US" altLang="en-US"/>
              <a:t>Detects one outlier at a time, remove the outlier, and repeat</a:t>
            </a:r>
          </a:p>
          <a:p>
            <a:pPr lvl="1"/>
            <a:r>
              <a:rPr lang="en-US" altLang="en-US"/>
              <a:t>H</a:t>
            </a:r>
            <a:r>
              <a:rPr lang="en-US" altLang="en-US" baseline="-25000"/>
              <a:t>0</a:t>
            </a:r>
            <a:r>
              <a:rPr lang="en-US" altLang="en-US"/>
              <a:t>: There is no outlier in data</a:t>
            </a:r>
          </a:p>
          <a:p>
            <a:pPr lvl="1"/>
            <a:r>
              <a:rPr lang="en-US" altLang="en-US"/>
              <a:t>H</a:t>
            </a:r>
            <a:r>
              <a:rPr lang="en-US" altLang="en-US" baseline="-25000"/>
              <a:t>A</a:t>
            </a:r>
            <a:r>
              <a:rPr lang="en-US" altLang="en-US"/>
              <a:t>: There is at least one outlier</a:t>
            </a:r>
          </a:p>
          <a:p>
            <a:r>
              <a:rPr lang="en-US" altLang="en-US"/>
              <a:t>Grubbs’ test statistic: </a:t>
            </a:r>
          </a:p>
          <a:p>
            <a:endParaRPr lang="en-US" altLang="en-US"/>
          </a:p>
          <a:p>
            <a:r>
              <a:rPr lang="en-US" altLang="en-US"/>
              <a:t>Reject H</a:t>
            </a:r>
            <a:r>
              <a:rPr lang="en-US" altLang="en-US" baseline="-25000"/>
              <a:t>0</a:t>
            </a:r>
            <a:r>
              <a:rPr lang="en-US" altLang="en-US"/>
              <a:t> if:</a:t>
            </a:r>
          </a:p>
        </p:txBody>
      </p:sp>
      <p:graphicFrame>
        <p:nvGraphicFramePr>
          <p:cNvPr id="1820676" name="Object 4">
            <a:extLst>
              <a:ext uri="{FF2B5EF4-FFF2-40B4-BE49-F238E27FC236}">
                <a16:creationId xmlns:a16="http://schemas.microsoft.com/office/drawing/2014/main" id="{913A0E89-93E9-4075-898E-E8F04C8B4B64}"/>
              </a:ext>
            </a:extLst>
          </p:cNvPr>
          <p:cNvGraphicFramePr>
            <a:graphicFrameLocks noGrp="1" noChangeAspect="1"/>
          </p:cNvGraphicFramePr>
          <p:nvPr>
            <p:ph sz="half" idx="4294967295"/>
          </p:nvPr>
        </p:nvGraphicFramePr>
        <p:xfrm>
          <a:off x="6096000" y="3962401"/>
          <a:ext cx="2286000" cy="1020763"/>
        </p:xfrm>
        <a:graphic>
          <a:graphicData uri="http://schemas.openxmlformats.org/presentationml/2006/ole">
            <mc:AlternateContent xmlns:mc="http://schemas.openxmlformats.org/markup-compatibility/2006">
              <mc:Choice xmlns:v="urn:schemas-microsoft-com:vml" Requires="v">
                <p:oleObj spid="_x0000_s1036" name="Equation" r:id="rId3" imgW="1054080" imgH="469800" progId="Equation.3">
                  <p:embed/>
                </p:oleObj>
              </mc:Choice>
              <mc:Fallback>
                <p:oleObj name="Equation" r:id="rId3" imgW="1054080" imgH="469800" progId="Equation.3">
                  <p:embed/>
                  <p:pic>
                    <p:nvPicPr>
                      <p:cNvPr id="1820676" name="Object 4">
                        <a:extLst>
                          <a:ext uri="{FF2B5EF4-FFF2-40B4-BE49-F238E27FC236}">
                            <a16:creationId xmlns:a16="http://schemas.microsoft.com/office/drawing/2014/main" id="{913A0E89-93E9-4075-898E-E8F04C8B4B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962401"/>
                        <a:ext cx="2286000" cy="1020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20678" name="Object 6">
            <a:extLst>
              <a:ext uri="{FF2B5EF4-FFF2-40B4-BE49-F238E27FC236}">
                <a16:creationId xmlns:a16="http://schemas.microsoft.com/office/drawing/2014/main" id="{0AEF6EC1-6A69-4CF6-A298-E69B470052D6}"/>
              </a:ext>
            </a:extLst>
          </p:cNvPr>
          <p:cNvGraphicFramePr>
            <a:graphicFrameLocks noGrp="1" noChangeAspect="1"/>
          </p:cNvGraphicFramePr>
          <p:nvPr>
            <p:ph sz="half" idx="4294967295"/>
          </p:nvPr>
        </p:nvGraphicFramePr>
        <p:xfrm>
          <a:off x="4495800" y="5186364"/>
          <a:ext cx="3886200" cy="1214437"/>
        </p:xfrm>
        <a:graphic>
          <a:graphicData uri="http://schemas.openxmlformats.org/presentationml/2006/ole">
            <mc:AlternateContent xmlns:mc="http://schemas.openxmlformats.org/markup-compatibility/2006">
              <mc:Choice xmlns:v="urn:schemas-microsoft-com:vml" Requires="v">
                <p:oleObj spid="_x0000_s1037" name="Equation" r:id="rId5" imgW="1828800" imgH="571320" progId="Equation.3">
                  <p:embed/>
                </p:oleObj>
              </mc:Choice>
              <mc:Fallback>
                <p:oleObj name="Equation" r:id="rId5" imgW="1828800" imgH="571320" progId="Equation.3">
                  <p:embed/>
                  <p:pic>
                    <p:nvPicPr>
                      <p:cNvPr id="1820678" name="Object 6">
                        <a:extLst>
                          <a:ext uri="{FF2B5EF4-FFF2-40B4-BE49-F238E27FC236}">
                            <a16:creationId xmlns:a16="http://schemas.microsoft.com/office/drawing/2014/main" id="{0AEF6EC1-6A69-4CF6-A298-E69B470052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5186364"/>
                        <a:ext cx="3886200" cy="1214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7B7C6F6-4579-4D42-9857-ED1B2EE07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4382347"/>
            <a:ext cx="5688020" cy="215391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E6D8249-E901-4E71-B15A-A7F5D7F7B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4" y="321732"/>
            <a:ext cx="5693835" cy="6214534"/>
          </a:xfrm>
          <a:prstGeom prst="rect">
            <a:avLst/>
          </a:prstGeom>
          <a:solidFill>
            <a:srgbClr val="505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5">
            <a:extLst>
              <a:ext uri="{FF2B5EF4-FFF2-40B4-BE49-F238E27FC236}">
                <a16:creationId xmlns:a16="http://schemas.microsoft.com/office/drawing/2014/main" id="{51AFD1C1-6A46-4A71-B62F-2EB4DD5D62B2}"/>
              </a:ext>
            </a:extLst>
          </p:cNvPr>
          <p:cNvPicPr>
            <a:picLocks noChangeAspect="1"/>
          </p:cNvPicPr>
          <p:nvPr/>
        </p:nvPicPr>
        <p:blipFill rotWithShape="1">
          <a:blip r:embed="rId2"/>
          <a:srcRect t="8586"/>
          <a:stretch/>
        </p:blipFill>
        <p:spPr>
          <a:xfrm>
            <a:off x="327547" y="321733"/>
            <a:ext cx="5688020" cy="3899748"/>
          </a:xfrm>
          <a:prstGeom prst="rect">
            <a:avLst/>
          </a:prstGeom>
        </p:spPr>
      </p:pic>
      <p:sp>
        <p:nvSpPr>
          <p:cNvPr id="2" name="Title 1">
            <a:extLst>
              <a:ext uri="{FF2B5EF4-FFF2-40B4-BE49-F238E27FC236}">
                <a16:creationId xmlns:a16="http://schemas.microsoft.com/office/drawing/2014/main" id="{5E29CD4A-C7DA-4082-A0DD-58B69BD3F071}"/>
              </a:ext>
            </a:extLst>
          </p:cNvPr>
          <p:cNvSpPr>
            <a:spLocks noGrp="1"/>
          </p:cNvSpPr>
          <p:nvPr>
            <p:ph type="title"/>
          </p:nvPr>
        </p:nvSpPr>
        <p:spPr>
          <a:xfrm>
            <a:off x="573024" y="4608575"/>
            <a:ext cx="5242560" cy="1765715"/>
          </a:xfrm>
        </p:spPr>
        <p:txBody>
          <a:bodyPr>
            <a:normAutofit/>
          </a:bodyPr>
          <a:lstStyle/>
          <a:p>
            <a:pPr algn="r"/>
            <a:r>
              <a:rPr lang="en-IN" sz="4400">
                <a:solidFill>
                  <a:srgbClr val="FFFFFF"/>
                </a:solidFill>
              </a:rPr>
              <a:t>Moving Average</a:t>
            </a:r>
          </a:p>
        </p:txBody>
      </p:sp>
      <p:sp>
        <p:nvSpPr>
          <p:cNvPr id="11" name="Content Placeholder 10">
            <a:extLst>
              <a:ext uri="{FF2B5EF4-FFF2-40B4-BE49-F238E27FC236}">
                <a16:creationId xmlns:a16="http://schemas.microsoft.com/office/drawing/2014/main" id="{08C1C4EC-8BAA-47BC-8C8A-009159580403}"/>
              </a:ext>
            </a:extLst>
          </p:cNvPr>
          <p:cNvSpPr>
            <a:spLocks noGrp="1"/>
          </p:cNvSpPr>
          <p:nvPr>
            <p:ph idx="1"/>
          </p:nvPr>
        </p:nvSpPr>
        <p:spPr>
          <a:xfrm>
            <a:off x="6153467" y="974875"/>
            <a:ext cx="5693835" cy="4852362"/>
          </a:xfrm>
        </p:spPr>
        <p:txBody>
          <a:bodyPr anchor="ctr">
            <a:normAutofit/>
          </a:bodyPr>
          <a:lstStyle/>
          <a:p>
            <a:r>
              <a:rPr lang="en-US" sz="1800" dirty="0">
                <a:solidFill>
                  <a:srgbClr val="FFFFFF"/>
                </a:solidFill>
                <a:latin typeface="Courier New" panose="02070309020205020404" pitchFamily="49" charset="0"/>
                <a:cs typeface="Courier New" panose="02070309020205020404" pitchFamily="49" charset="0"/>
              </a:rPr>
              <a:t>MOV = </a:t>
            </a:r>
            <a:r>
              <a:rPr lang="en-US" sz="1800" dirty="0" err="1">
                <a:solidFill>
                  <a:srgbClr val="FFFFFF"/>
                </a:solidFill>
                <a:latin typeface="Courier New" panose="02070309020205020404" pitchFamily="49" charset="0"/>
                <a:cs typeface="Courier New" panose="02070309020205020404" pitchFamily="49" charset="0"/>
              </a:rPr>
              <a:t>movingaverage</a:t>
            </a:r>
            <a:r>
              <a:rPr lang="en-US" sz="1800" dirty="0">
                <a:solidFill>
                  <a:srgbClr val="FFFFFF"/>
                </a:solidFill>
                <a:latin typeface="Courier New" panose="02070309020205020404" pitchFamily="49" charset="0"/>
                <a:cs typeface="Courier New" panose="02070309020205020404" pitchFamily="49" charset="0"/>
              </a:rPr>
              <a:t>(TimeSEries,5).</a:t>
            </a:r>
            <a:r>
              <a:rPr lang="en-US" sz="1800" dirty="0" err="1">
                <a:solidFill>
                  <a:srgbClr val="FFFFFF"/>
                </a:solidFill>
                <a:latin typeface="Courier New" panose="02070309020205020404" pitchFamily="49" charset="0"/>
                <a:cs typeface="Courier New" panose="02070309020205020404" pitchFamily="49" charset="0"/>
              </a:rPr>
              <a:t>tolist</a:t>
            </a:r>
            <a:r>
              <a:rPr lang="en-US" sz="1800" dirty="0">
                <a:solidFill>
                  <a:srgbClr val="FFFFFF"/>
                </a:solidFill>
                <a:latin typeface="Courier New" panose="02070309020205020404" pitchFamily="49" charset="0"/>
                <a:cs typeface="Courier New" panose="02070309020205020404" pitchFamily="49" charset="0"/>
              </a:rPr>
              <a:t>()</a:t>
            </a:r>
          </a:p>
          <a:p>
            <a:r>
              <a:rPr lang="en-US" sz="1800" dirty="0">
                <a:solidFill>
                  <a:srgbClr val="FFFFFF"/>
                </a:solidFill>
                <a:latin typeface="Courier New" panose="02070309020205020404" pitchFamily="49" charset="0"/>
                <a:cs typeface="Courier New" panose="02070309020205020404" pitchFamily="49" charset="0"/>
              </a:rPr>
              <a:t>STD = </a:t>
            </a:r>
            <a:r>
              <a:rPr lang="en-US" sz="1800" dirty="0" err="1">
                <a:solidFill>
                  <a:srgbClr val="FFFFFF"/>
                </a:solidFill>
                <a:latin typeface="Courier New" panose="02070309020205020404" pitchFamily="49" charset="0"/>
                <a:cs typeface="Courier New" panose="02070309020205020404" pitchFamily="49" charset="0"/>
              </a:rPr>
              <a:t>np.std</a:t>
            </a:r>
            <a:r>
              <a:rPr lang="en-US" sz="1800" dirty="0">
                <a:solidFill>
                  <a:srgbClr val="FFFFFF"/>
                </a:solidFill>
                <a:latin typeface="Courier New" panose="02070309020205020404" pitchFamily="49" charset="0"/>
                <a:cs typeface="Courier New" panose="02070309020205020404" pitchFamily="49" charset="0"/>
              </a:rPr>
              <a:t>(MOV)</a:t>
            </a:r>
          </a:p>
          <a:p>
            <a:r>
              <a:rPr lang="en-US" sz="1800" dirty="0">
                <a:solidFill>
                  <a:srgbClr val="FFFFFF"/>
                </a:solidFill>
                <a:latin typeface="Courier New" panose="02070309020205020404" pitchFamily="49" charset="0"/>
                <a:cs typeface="Courier New" panose="02070309020205020404" pitchFamily="49" charset="0"/>
              </a:rPr>
              <a:t>events= []</a:t>
            </a:r>
          </a:p>
          <a:p>
            <a:r>
              <a:rPr lang="en-US" sz="1800" dirty="0" err="1">
                <a:solidFill>
                  <a:srgbClr val="FFFFFF"/>
                </a:solidFill>
                <a:latin typeface="Courier New" panose="02070309020205020404" pitchFamily="49" charset="0"/>
                <a:cs typeface="Courier New" panose="02070309020205020404" pitchFamily="49" charset="0"/>
              </a:rPr>
              <a:t>ind</a:t>
            </a:r>
            <a:r>
              <a:rPr lang="en-US" sz="1800" dirty="0">
                <a:solidFill>
                  <a:srgbClr val="FFFFFF"/>
                </a:solidFill>
                <a:latin typeface="Courier New" panose="02070309020205020404" pitchFamily="49" charset="0"/>
                <a:cs typeface="Courier New" panose="02070309020205020404" pitchFamily="49" charset="0"/>
              </a:rPr>
              <a:t> = []</a:t>
            </a:r>
          </a:p>
          <a:p>
            <a:r>
              <a:rPr lang="en-US" sz="1800" dirty="0">
                <a:solidFill>
                  <a:srgbClr val="FFFFFF"/>
                </a:solidFill>
                <a:latin typeface="Courier New" panose="02070309020205020404" pitchFamily="49" charset="0"/>
                <a:cs typeface="Courier New" panose="02070309020205020404" pitchFamily="49" charset="0"/>
              </a:rPr>
              <a:t>for ii in range(</a:t>
            </a:r>
            <a:r>
              <a:rPr lang="en-US" sz="1800" dirty="0" err="1">
                <a:solidFill>
                  <a:srgbClr val="FFFFFF"/>
                </a:solidFill>
                <a:latin typeface="Courier New" panose="02070309020205020404" pitchFamily="49" charset="0"/>
                <a:cs typeface="Courier New" panose="02070309020205020404" pitchFamily="49" charset="0"/>
              </a:rPr>
              <a:t>len</a:t>
            </a:r>
            <a:r>
              <a:rPr lang="en-US" sz="1800" dirty="0">
                <a:solidFill>
                  <a:srgbClr val="FFFFFF"/>
                </a:solidFill>
                <a:latin typeface="Courier New" panose="02070309020205020404" pitchFamily="49" charset="0"/>
                <a:cs typeface="Courier New" panose="02070309020205020404" pitchFamily="49" charset="0"/>
              </a:rPr>
              <a:t>(</a:t>
            </a:r>
            <a:r>
              <a:rPr lang="en-US" sz="1800" dirty="0" err="1">
                <a:solidFill>
                  <a:srgbClr val="FFFFFF"/>
                </a:solidFill>
                <a:latin typeface="Courier New" panose="02070309020205020404" pitchFamily="49" charset="0"/>
                <a:cs typeface="Courier New" panose="02070309020205020404" pitchFamily="49" charset="0"/>
              </a:rPr>
              <a:t>TimeSEries</a:t>
            </a:r>
            <a:r>
              <a:rPr lang="en-US" sz="1800" dirty="0">
                <a:solidFill>
                  <a:srgbClr val="FFFFFF"/>
                </a:solidFill>
                <a:latin typeface="Courier New" panose="02070309020205020404" pitchFamily="49" charset="0"/>
                <a:cs typeface="Courier New" panose="02070309020205020404" pitchFamily="49" charset="0"/>
              </a:rPr>
              <a:t>)):</a:t>
            </a:r>
          </a:p>
          <a:p>
            <a:r>
              <a:rPr lang="en-US" sz="1800" dirty="0">
                <a:solidFill>
                  <a:srgbClr val="FFFFFF"/>
                </a:solidFill>
                <a:latin typeface="Courier New" panose="02070309020205020404" pitchFamily="49" charset="0"/>
                <a:cs typeface="Courier New" panose="02070309020205020404" pitchFamily="49" charset="0"/>
              </a:rPr>
              <a:t>    if </a:t>
            </a:r>
            <a:r>
              <a:rPr lang="en-US" sz="1800" dirty="0" err="1">
                <a:solidFill>
                  <a:srgbClr val="FFFFFF"/>
                </a:solidFill>
                <a:latin typeface="Courier New" panose="02070309020205020404" pitchFamily="49" charset="0"/>
                <a:cs typeface="Courier New" panose="02070309020205020404" pitchFamily="49" charset="0"/>
              </a:rPr>
              <a:t>TimeSEries</a:t>
            </a:r>
            <a:r>
              <a:rPr lang="en-US" sz="1800" dirty="0">
                <a:solidFill>
                  <a:srgbClr val="FFFFFF"/>
                </a:solidFill>
                <a:latin typeface="Courier New" panose="02070309020205020404" pitchFamily="49" charset="0"/>
                <a:cs typeface="Courier New" panose="02070309020205020404" pitchFamily="49" charset="0"/>
              </a:rPr>
              <a:t>[ii] &gt; MOV[ii]+STD:</a:t>
            </a:r>
          </a:p>
          <a:p>
            <a:r>
              <a:rPr lang="en-US" sz="1800" dirty="0">
                <a:solidFill>
                  <a:srgbClr val="FFFFFF"/>
                </a:solidFill>
                <a:latin typeface="Courier New" panose="02070309020205020404" pitchFamily="49" charset="0"/>
                <a:cs typeface="Courier New" panose="02070309020205020404" pitchFamily="49" charset="0"/>
              </a:rPr>
              <a:t>        </a:t>
            </a:r>
            <a:r>
              <a:rPr lang="en-US" sz="1800" dirty="0" err="1">
                <a:solidFill>
                  <a:srgbClr val="FFFFFF"/>
                </a:solidFill>
                <a:latin typeface="Courier New" panose="02070309020205020404" pitchFamily="49" charset="0"/>
                <a:cs typeface="Courier New" panose="02070309020205020404" pitchFamily="49" charset="0"/>
              </a:rPr>
              <a:t>events.append</a:t>
            </a:r>
            <a:r>
              <a:rPr lang="en-US" sz="1800" dirty="0">
                <a:solidFill>
                  <a:srgbClr val="FFFFFF"/>
                </a:solidFill>
                <a:latin typeface="Courier New" panose="02070309020205020404" pitchFamily="49" charset="0"/>
                <a:cs typeface="Courier New" panose="02070309020205020404" pitchFamily="49" charset="0"/>
              </a:rPr>
              <a:t>(</a:t>
            </a:r>
            <a:r>
              <a:rPr lang="en-US" sz="1800" dirty="0" err="1">
                <a:solidFill>
                  <a:srgbClr val="FFFFFF"/>
                </a:solidFill>
                <a:latin typeface="Courier New" panose="02070309020205020404" pitchFamily="49" charset="0"/>
                <a:cs typeface="Courier New" panose="02070309020205020404" pitchFamily="49" charset="0"/>
              </a:rPr>
              <a:t>TimeSEries</a:t>
            </a:r>
            <a:r>
              <a:rPr lang="en-US" sz="1800" dirty="0">
                <a:solidFill>
                  <a:srgbClr val="FFFFFF"/>
                </a:solidFill>
                <a:latin typeface="Courier New" panose="02070309020205020404" pitchFamily="49" charset="0"/>
                <a:cs typeface="Courier New" panose="02070309020205020404" pitchFamily="49" charset="0"/>
              </a:rPr>
              <a:t>[ii])</a:t>
            </a:r>
          </a:p>
        </p:txBody>
      </p:sp>
    </p:spTree>
    <p:extLst>
      <p:ext uri="{BB962C8B-B14F-4D97-AF65-F5344CB8AC3E}">
        <p14:creationId xmlns:p14="http://schemas.microsoft.com/office/powerpoint/2010/main" val="4014223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0D10-41DF-49E9-A3F5-74FE9CD9214B}"/>
              </a:ext>
            </a:extLst>
          </p:cNvPr>
          <p:cNvSpPr>
            <a:spLocks noGrp="1"/>
          </p:cNvSpPr>
          <p:nvPr>
            <p:ph type="title"/>
          </p:nvPr>
        </p:nvSpPr>
        <p:spPr/>
        <p:txBody>
          <a:bodyPr/>
          <a:lstStyle/>
          <a:p>
            <a:r>
              <a:rPr lang="en-IN" dirty="0"/>
              <a:t>Moving Average Implementation</a:t>
            </a:r>
          </a:p>
        </p:txBody>
      </p:sp>
      <p:sp>
        <p:nvSpPr>
          <p:cNvPr id="3" name="Content Placeholder 2">
            <a:extLst>
              <a:ext uri="{FF2B5EF4-FFF2-40B4-BE49-F238E27FC236}">
                <a16:creationId xmlns:a16="http://schemas.microsoft.com/office/drawing/2014/main" id="{5483C1EE-C0BF-4396-8D27-463C9486910B}"/>
              </a:ext>
            </a:extLst>
          </p:cNvPr>
          <p:cNvSpPr>
            <a:spLocks noGrp="1"/>
          </p:cNvSpPr>
          <p:nvPr>
            <p:ph idx="1"/>
          </p:nvPr>
        </p:nvSpPr>
        <p:spPr/>
        <p:txBody>
          <a:bodyPr/>
          <a:lstStyle/>
          <a:p>
            <a:r>
              <a:rPr lang="en-IN" dirty="0" err="1">
                <a:latin typeface="Courier New" panose="02070309020205020404" pitchFamily="49" charset="0"/>
                <a:cs typeface="Courier New" panose="02070309020205020404" pitchFamily="49" charset="0"/>
              </a:rPr>
              <a:t>cumsum_vec</a:t>
            </a:r>
            <a:r>
              <a:rPr lang="en-IN" dirty="0">
                <a:latin typeface="Courier New" panose="02070309020205020404" pitchFamily="49" charset="0"/>
                <a:cs typeface="Courier New" panose="02070309020205020404" pitchFamily="49" charset="0"/>
              </a:rPr>
              <a:t> = </a:t>
            </a:r>
            <a:r>
              <a:rPr lang="en-IN" dirty="0" err="1">
                <a:latin typeface="Courier New" panose="02070309020205020404" pitchFamily="49" charset="0"/>
                <a:cs typeface="Courier New" panose="02070309020205020404" pitchFamily="49" charset="0"/>
              </a:rPr>
              <a:t>numpy.cumsum</a:t>
            </a:r>
            <a:r>
              <a:rPr lang="en-IN" dirty="0">
                <a:latin typeface="Courier New" panose="02070309020205020404" pitchFamily="49" charset="0"/>
                <a:cs typeface="Courier New" panose="02070309020205020404" pitchFamily="49" charset="0"/>
              </a:rPr>
              <a:t>(</a:t>
            </a:r>
            <a:r>
              <a:rPr lang="en-IN" dirty="0" err="1">
                <a:latin typeface="Courier New" panose="02070309020205020404" pitchFamily="49" charset="0"/>
                <a:cs typeface="Courier New" panose="02070309020205020404" pitchFamily="49" charset="0"/>
              </a:rPr>
              <a:t>numpy.insert</a:t>
            </a:r>
            <a:r>
              <a:rPr lang="en-IN" dirty="0">
                <a:latin typeface="Courier New" panose="02070309020205020404" pitchFamily="49" charset="0"/>
                <a:cs typeface="Courier New" panose="02070309020205020404" pitchFamily="49" charset="0"/>
              </a:rPr>
              <a:t>(data, 0, 0)) </a:t>
            </a:r>
          </a:p>
          <a:p>
            <a:r>
              <a:rPr lang="en-IN" dirty="0" err="1">
                <a:latin typeface="Courier New" panose="02070309020205020404" pitchFamily="49" charset="0"/>
                <a:cs typeface="Courier New" panose="02070309020205020404" pitchFamily="49" charset="0"/>
              </a:rPr>
              <a:t>ma_vec</a:t>
            </a:r>
            <a:r>
              <a:rPr lang="en-IN" dirty="0">
                <a:latin typeface="Courier New" panose="02070309020205020404" pitchFamily="49" charset="0"/>
                <a:cs typeface="Courier New" panose="02070309020205020404" pitchFamily="49" charset="0"/>
              </a:rPr>
              <a:t> = (</a:t>
            </a:r>
            <a:r>
              <a:rPr lang="en-IN" dirty="0" err="1">
                <a:latin typeface="Courier New" panose="02070309020205020404" pitchFamily="49" charset="0"/>
                <a:cs typeface="Courier New" panose="02070309020205020404" pitchFamily="49" charset="0"/>
              </a:rPr>
              <a:t>cumsum_vec</a:t>
            </a:r>
            <a:r>
              <a:rPr lang="en-IN" dirty="0">
                <a:latin typeface="Courier New" panose="02070309020205020404" pitchFamily="49" charset="0"/>
                <a:cs typeface="Courier New" panose="02070309020205020404" pitchFamily="49" charset="0"/>
              </a:rPr>
              <a:t>[</a:t>
            </a:r>
            <a:r>
              <a:rPr lang="en-IN" dirty="0" err="1">
                <a:latin typeface="Courier New" panose="02070309020205020404" pitchFamily="49" charset="0"/>
                <a:cs typeface="Courier New" panose="02070309020205020404" pitchFamily="49" charset="0"/>
              </a:rPr>
              <a:t>window_width</a:t>
            </a:r>
            <a:r>
              <a:rPr lang="en-IN" dirty="0">
                <a:latin typeface="Courier New" panose="02070309020205020404" pitchFamily="49" charset="0"/>
                <a:cs typeface="Courier New" panose="02070309020205020404" pitchFamily="49" charset="0"/>
              </a:rPr>
              <a:t>:] - </a:t>
            </a:r>
            <a:r>
              <a:rPr lang="en-IN" dirty="0" err="1">
                <a:latin typeface="Courier New" panose="02070309020205020404" pitchFamily="49" charset="0"/>
                <a:cs typeface="Courier New" panose="02070309020205020404" pitchFamily="49" charset="0"/>
              </a:rPr>
              <a:t>cumsum_vec</a:t>
            </a:r>
            <a:r>
              <a:rPr lang="en-IN" dirty="0">
                <a:latin typeface="Courier New" panose="02070309020205020404" pitchFamily="49" charset="0"/>
                <a:cs typeface="Courier New" panose="02070309020205020404" pitchFamily="49" charset="0"/>
              </a:rPr>
              <a:t>[:-</a:t>
            </a:r>
            <a:r>
              <a:rPr lang="en-IN" dirty="0" err="1">
                <a:latin typeface="Courier New" panose="02070309020205020404" pitchFamily="49" charset="0"/>
                <a:cs typeface="Courier New" panose="02070309020205020404" pitchFamily="49" charset="0"/>
              </a:rPr>
              <a:t>window_width</a:t>
            </a:r>
            <a:r>
              <a:rPr lang="en-IN" dirty="0">
                <a:latin typeface="Courier New" panose="02070309020205020404" pitchFamily="49" charset="0"/>
                <a:cs typeface="Courier New" panose="02070309020205020404" pitchFamily="49" charset="0"/>
              </a:rPr>
              <a:t>]) / </a:t>
            </a:r>
            <a:r>
              <a:rPr lang="en-IN" dirty="0" err="1">
                <a:latin typeface="Courier New" panose="02070309020205020404" pitchFamily="49" charset="0"/>
                <a:cs typeface="Courier New" panose="02070309020205020404" pitchFamily="49" charset="0"/>
              </a:rPr>
              <a:t>window_wiadth</a:t>
            </a:r>
            <a:endParaRPr lang="en-IN"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572975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SavonVTI">
  <a:themeElements>
    <a:clrScheme name="AnalogousFromLightSeedLeftStep">
      <a:dk1>
        <a:srgbClr val="000000"/>
      </a:dk1>
      <a:lt1>
        <a:srgbClr val="FFFFFF"/>
      </a:lt1>
      <a:dk2>
        <a:srgbClr val="243341"/>
      </a:dk2>
      <a:lt2>
        <a:srgbClr val="E5E8E2"/>
      </a:lt2>
      <a:accent1>
        <a:srgbClr val="AE94C8"/>
      </a:accent1>
      <a:accent2>
        <a:srgbClr val="827DBC"/>
      </a:accent2>
      <a:accent3>
        <a:srgbClr val="93A4C7"/>
      </a:accent3>
      <a:accent4>
        <a:srgbClr val="79A9BA"/>
      </a:accent4>
      <a:accent5>
        <a:srgbClr val="80ADA5"/>
      </a:accent5>
      <a:accent6>
        <a:srgbClr val="74AF8D"/>
      </a:accent6>
      <a:hlink>
        <a:srgbClr val="708B54"/>
      </a:hlink>
      <a:folHlink>
        <a:srgbClr val="7F7F7F"/>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776</Words>
  <Application>Microsoft Office PowerPoint</Application>
  <PresentationFormat>Widescreen</PresentationFormat>
  <Paragraphs>78</Paragraphs>
  <Slides>23</Slides>
  <Notes>1</Notes>
  <HiddenSlides>0</HiddenSlides>
  <MMClips>1</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23</vt:i4>
      </vt:variant>
    </vt:vector>
  </HeadingPairs>
  <TitlesOfParts>
    <vt:vector size="36" baseType="lpstr">
      <vt:lpstr>Arial</vt:lpstr>
      <vt:lpstr>Avenir Next LT Pro</vt:lpstr>
      <vt:lpstr>Avenir Next LT Pro Light</vt:lpstr>
      <vt:lpstr>Calibri</vt:lpstr>
      <vt:lpstr>Courier New</vt:lpstr>
      <vt:lpstr>Garamond</vt:lpstr>
      <vt:lpstr>Segoe UI Semilight</vt:lpstr>
      <vt:lpstr>Tw Cen MT</vt:lpstr>
      <vt:lpstr>Tw Cen MT Condensed</vt:lpstr>
      <vt:lpstr>Wingdings 3</vt:lpstr>
      <vt:lpstr>Integral</vt:lpstr>
      <vt:lpstr>SavonVTI</vt:lpstr>
      <vt:lpstr>Equation</vt:lpstr>
      <vt:lpstr>Anomaly detection</vt:lpstr>
      <vt:lpstr>Anomaly Detection</vt:lpstr>
      <vt:lpstr>PowerPoint Presentation</vt:lpstr>
      <vt:lpstr>Boxplot</vt:lpstr>
      <vt:lpstr>PowerPoint Presentation</vt:lpstr>
      <vt:lpstr>Statistical Approaches</vt:lpstr>
      <vt:lpstr>Grubbs’ Test</vt:lpstr>
      <vt:lpstr>Moving Average</vt:lpstr>
      <vt:lpstr>Moving Average Implementation</vt:lpstr>
      <vt:lpstr>Limitations of Statistical Approaches </vt:lpstr>
      <vt:lpstr>Other Techniques</vt:lpstr>
      <vt:lpstr>SVM (Support Vector Machine)</vt:lpstr>
      <vt:lpstr>One-class SVM</vt:lpstr>
      <vt:lpstr>One-class SVM</vt:lpstr>
      <vt:lpstr>ISOLATION FOREST</vt:lpstr>
      <vt:lpstr>Intuition</vt:lpstr>
      <vt:lpstr>Isolation Forest </vt:lpstr>
      <vt:lpstr>PowerPoint Presentation</vt:lpstr>
      <vt:lpstr>Working of Isolation Forest</vt:lpstr>
      <vt:lpstr>Use Cases -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Anomaly detection</dc:title>
  <dc:creator>Anshu Pandey</dc:creator>
  <cp:lastModifiedBy>Anshu Pandey</cp:lastModifiedBy>
  <cp:revision>4</cp:revision>
  <dcterms:created xsi:type="dcterms:W3CDTF">2018-08-17T02:17:53Z</dcterms:created>
  <dcterms:modified xsi:type="dcterms:W3CDTF">2020-06-14T12:05:59Z</dcterms:modified>
</cp:coreProperties>
</file>